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embeddedFontLst>
    <p:embeddedFont>
      <p:font typeface="Average" panose="020B0604020202020204" charset="0"/>
      <p:regular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swald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10049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22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89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605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679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6635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3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33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00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139769d701a_0_218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11" name="Google Shape;11;g139769d701a_0_218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g139769d701a_0_218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139769d701a_0_218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g139769d701a_0_218"/>
          <p:cNvSpPr txBox="1">
            <a:spLocks noGrp="1"/>
          </p:cNvSpPr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g139769d701a_0_218"/>
          <p:cNvSpPr txBox="1">
            <a:spLocks noGrp="1"/>
          </p:cNvSpPr>
          <p:nvPr>
            <p:ph type="subTitle" idx="1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g139769d701a_0_21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39769d701a_0_258"/>
          <p:cNvSpPr txBox="1">
            <a:spLocks noGrp="1"/>
          </p:cNvSpPr>
          <p:nvPr>
            <p:ph type="title" hasCustomPrompt="1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g139769d701a_0_258"/>
          <p:cNvSpPr txBox="1">
            <a:spLocks noGrp="1"/>
          </p:cNvSpPr>
          <p:nvPr>
            <p:ph type="body" idx="1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g139769d701a_0_25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39769d701a_0_26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9769d701a_0_264"/>
          <p:cNvSpPr txBox="1">
            <a:spLocks noGrp="1"/>
          </p:cNvSpPr>
          <p:nvPr>
            <p:ph type="title"/>
          </p:nvPr>
        </p:nvSpPr>
        <p:spPr>
          <a:xfrm>
            <a:off x="8266176" y="893127"/>
            <a:ext cx="17844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1400" b="1" i="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139769d701a_0_264"/>
          <p:cNvSpPr txBox="1">
            <a:spLocks noGrp="1"/>
          </p:cNvSpPr>
          <p:nvPr>
            <p:ph type="body" idx="1"/>
          </p:nvPr>
        </p:nvSpPr>
        <p:spPr>
          <a:xfrm>
            <a:off x="917575" y="1658937"/>
            <a:ext cx="103569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139769d701a_0_26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39769d701a_0_26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39769d701a_0_26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39769d701a_0_226"/>
          <p:cNvSpPr txBox="1">
            <a:spLocks noGrp="1"/>
          </p:cNvSpPr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g139769d701a_0_226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39769d701a_0_2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39769d701a_0_2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139769d701a_0_229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39769d701a_0_2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39769d701a_0_2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g139769d701a_0_23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139769d701a_0_233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9769d701a_0_2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139769d701a_0_23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39769d701a_0_24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139769d701a_0_24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139769d701a_0_24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39769d701a_0_245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g139769d701a_0_24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39769d701a_0_24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g139769d701a_0_248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g139769d701a_0_248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g139769d701a_0_248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139769d701a_0_248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g139769d701a_0_24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39769d701a_0_25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g139769d701a_0_25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39769d701a_0_2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g139769d701a_0_2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 panose="02000503040000020003"/>
              <a:buChar char="●"/>
              <a:defRPr sz="24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 panose="02000503040000020003"/>
              <a:buChar char="○"/>
              <a:defRPr sz="19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 panose="02000503040000020003"/>
              <a:buChar char="■"/>
              <a:defRPr sz="19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 panose="02000503040000020003"/>
              <a:buChar char="●"/>
              <a:defRPr sz="19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 panose="02000503040000020003"/>
              <a:buChar char="○"/>
              <a:defRPr sz="19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 panose="02000503040000020003"/>
              <a:buChar char="■"/>
              <a:defRPr sz="19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 panose="02000503040000020003"/>
              <a:buChar char="●"/>
              <a:defRPr sz="19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 panose="02000503040000020003"/>
              <a:buChar char="○"/>
              <a:defRPr sz="19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 panose="02000503040000020003"/>
              <a:buChar char="■"/>
              <a:defRPr sz="19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9pPr>
          </a:lstStyle>
          <a:p>
            <a:endParaRPr/>
          </a:p>
        </p:txBody>
      </p:sp>
      <p:sp>
        <p:nvSpPr>
          <p:cNvPr id="8" name="Google Shape;8;g139769d701a_0_214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1pPr>
            <a:lvl2pPr lvl="1" algn="r">
              <a:buNone/>
              <a:defRPr sz="13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2pPr>
            <a:lvl3pPr lvl="2" algn="r">
              <a:buNone/>
              <a:defRPr sz="13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3pPr>
            <a:lvl4pPr lvl="3" algn="r">
              <a:buNone/>
              <a:defRPr sz="13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4pPr>
            <a:lvl5pPr lvl="4" algn="r">
              <a:buNone/>
              <a:defRPr sz="13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5pPr>
            <a:lvl6pPr lvl="5" algn="r">
              <a:buNone/>
              <a:defRPr sz="13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6pPr>
            <a:lvl7pPr lvl="6" algn="r">
              <a:buNone/>
              <a:defRPr sz="13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7pPr>
            <a:lvl8pPr lvl="7" algn="r">
              <a:buNone/>
              <a:defRPr sz="13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8pPr>
            <a:lvl9pPr lvl="8" algn="r">
              <a:buNone/>
              <a:defRPr sz="1300">
                <a:solidFill>
                  <a:schemeClr val="accent3"/>
                </a:solidFill>
                <a:latin typeface="Average" panose="02000503040000020003"/>
                <a:ea typeface="Average" panose="02000503040000020003"/>
                <a:cs typeface="Average" panose="02000503040000020003"/>
                <a:sym typeface="Average" panose="020005030400000200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kykla2030.lt/ugdymo-turinio-atnaujinima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https://www.mokykla2030.lt/susitikimai-ir-pristatymai/" TargetMode="External"/><Relationship Id="rId4" Type="http://schemas.openxmlformats.org/officeDocument/2006/relationships/hyperlink" Target="https://www.emokykla.lt/bendrasis/bendruju-programu-projektai2?fbclid=IwAR2U-WMwUtQTdRHcgIUDOFXuzcTh93XxKCOWnnllVY5cpd0dg_9hdh8DeH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6C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6002401" y="3293418"/>
            <a:ext cx="18669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C</a:t>
            </a:r>
            <a:endParaRPr sz="18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grpSp>
        <p:nvGrpSpPr>
          <p:cNvPr id="67" name="Google Shape;67;p1"/>
          <p:cNvGrpSpPr/>
          <p:nvPr/>
        </p:nvGrpSpPr>
        <p:grpSpPr>
          <a:xfrm>
            <a:off x="1238250" y="1200086"/>
            <a:ext cx="9710801" cy="4433951"/>
            <a:chOff x="1238250" y="1200086"/>
            <a:chExt cx="9710801" cy="4433951"/>
          </a:xfrm>
        </p:grpSpPr>
        <p:pic>
          <p:nvPicPr>
            <p:cNvPr id="68" name="Google Shape;68;p1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238250" y="1200086"/>
              <a:ext cx="9710801" cy="4433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"/>
            <p:cNvSpPr/>
            <p:nvPr/>
          </p:nvSpPr>
          <p:spPr>
            <a:xfrm>
              <a:off x="1304925" y="1266825"/>
              <a:ext cx="9582150" cy="4305300"/>
            </a:xfrm>
            <a:custGeom>
              <a:avLst/>
              <a:gdLst/>
              <a:ahLst/>
              <a:cxnLst/>
              <a:rect l="l" t="t" r="r" b="b"/>
              <a:pathLst>
                <a:path w="9582150" h="4305300" extrusionOk="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452625" y="1414526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 extrusionOk="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noFill/>
            <a:ln w="9525" cap="flat" cmpd="sng">
              <a:solidFill>
                <a:srgbClr val="BBD0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5133975" y="1266825"/>
              <a:ext cx="1924050" cy="733425"/>
            </a:xfrm>
            <a:custGeom>
              <a:avLst/>
              <a:gdLst/>
              <a:ahLst/>
              <a:cxnLst/>
              <a:rect l="l" t="t" r="r" b="b"/>
              <a:pathLst>
                <a:path w="1924050" h="733425" extrusionOk="0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5253101" y="1271651"/>
              <a:ext cx="1695450" cy="647700"/>
            </a:xfrm>
            <a:custGeom>
              <a:avLst/>
              <a:gdLst/>
              <a:ahLst/>
              <a:cxnLst/>
              <a:rect l="l" t="t" r="r" b="b"/>
              <a:pathLst>
                <a:path w="1695450" h="647700" extrusionOk="0">
                  <a:moveTo>
                    <a:pt x="0" y="0"/>
                  </a:moveTo>
                  <a:lnTo>
                    <a:pt x="0" y="640079"/>
                  </a:lnTo>
                </a:path>
                <a:path w="1695450" h="647700" extrusionOk="0">
                  <a:moveTo>
                    <a:pt x="1695450" y="0"/>
                  </a:moveTo>
                  <a:lnTo>
                    <a:pt x="1695450" y="640079"/>
                  </a:lnTo>
                </a:path>
                <a:path w="1695450" h="647700" extrusionOk="0">
                  <a:moveTo>
                    <a:pt x="0" y="647700"/>
                  </a:moveTo>
                  <a:lnTo>
                    <a:pt x="1691640" y="647700"/>
                  </a:lnTo>
                </a:path>
              </a:pathLst>
            </a:custGeom>
            <a:noFill/>
            <a:ln w="9525" cap="flat" cmpd="sng">
              <a:solidFill>
                <a:srgbClr val="D3EA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3" name="Google Shape;73;p1"/>
          <p:cNvSpPr txBox="1">
            <a:spLocks noGrp="1"/>
          </p:cNvSpPr>
          <p:nvPr>
            <p:ph type="title"/>
          </p:nvPr>
        </p:nvSpPr>
        <p:spPr>
          <a:xfrm>
            <a:off x="2084260" y="2235060"/>
            <a:ext cx="80187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Tėvams apie ugdymo turinio atnaujinimą (UTA)</a:t>
            </a:r>
            <a:endParaRPr sz="395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4" name="Google Shape;74;p1" descr="Parents Have The Right to Know What Their Kids Are Learning - South Boston  Today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998341" y="3680260"/>
            <a:ext cx="4381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6C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/>
        </p:nvSpPr>
        <p:spPr>
          <a:xfrm>
            <a:off x="1211014" y="2507360"/>
            <a:ext cx="3683635" cy="156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025" rIns="0" bIns="0" anchor="t" anchorCtr="0">
            <a:spAutoFit/>
          </a:bodyPr>
          <a:lstStyle/>
          <a:p>
            <a:pPr marL="12700" marR="50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Kodėl atnaujinamas ugdymo turinys?</a:t>
            </a:r>
            <a:endParaRPr sz="3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5476875" y="619125"/>
            <a:ext cx="5495925" cy="5505450"/>
            <a:chOff x="5476875" y="619125"/>
            <a:chExt cx="5495925" cy="5505450"/>
          </a:xfrm>
        </p:grpSpPr>
        <p:sp>
          <p:nvSpPr>
            <p:cNvPr id="81" name="Google Shape;81;p2"/>
            <p:cNvSpPr/>
            <p:nvPr/>
          </p:nvSpPr>
          <p:spPr>
            <a:xfrm>
              <a:off x="5476875" y="619125"/>
              <a:ext cx="5495925" cy="5505450"/>
            </a:xfrm>
            <a:custGeom>
              <a:avLst/>
              <a:gdLst/>
              <a:ahLst/>
              <a:cxnLst/>
              <a:rect l="l" t="t" r="r" b="b"/>
              <a:pathLst>
                <a:path w="5495925" h="5505450" extrusionOk="0">
                  <a:moveTo>
                    <a:pt x="2748026" y="0"/>
                  </a:moveTo>
                  <a:lnTo>
                    <a:pt x="0" y="2752725"/>
                  </a:lnTo>
                  <a:lnTo>
                    <a:pt x="2748026" y="5505450"/>
                  </a:lnTo>
                  <a:lnTo>
                    <a:pt x="5495925" y="2752725"/>
                  </a:lnTo>
                  <a:lnTo>
                    <a:pt x="2748026" y="0"/>
                  </a:lnTo>
                  <a:close/>
                </a:path>
              </a:pathLst>
            </a:custGeom>
            <a:solidFill>
              <a:srgbClr val="D1E4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4" name="Google Shape;84;p2"/>
          <p:cNvSpPr txBox="1"/>
          <p:nvPr/>
        </p:nvSpPr>
        <p:spPr>
          <a:xfrm>
            <a:off x="6475729" y="1928812"/>
            <a:ext cx="1183005" cy="54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241300" marR="508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Perkrautas turinys</a:t>
            </a:r>
            <a:endParaRPr sz="18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grpSp>
        <p:nvGrpSpPr>
          <p:cNvPr id="85" name="Google Shape;85;p2"/>
          <p:cNvGrpSpPr/>
          <p:nvPr/>
        </p:nvGrpSpPr>
        <p:grpSpPr>
          <a:xfrm>
            <a:off x="8310626" y="1147825"/>
            <a:ext cx="2152650" cy="2143125"/>
            <a:chOff x="8310626" y="1147825"/>
            <a:chExt cx="2152650" cy="2143125"/>
          </a:xfrm>
        </p:grpSpPr>
        <p:sp>
          <p:nvSpPr>
            <p:cNvPr id="86" name="Google Shape;86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8512809" y="1679003"/>
            <a:ext cx="17406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-254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Neatitiktis tarp dabartinio turinio ir ateities poreikių</a:t>
            </a:r>
            <a:endParaRPr sz="1800"/>
          </a:p>
        </p:txBody>
      </p:sp>
      <p:grpSp>
        <p:nvGrpSpPr>
          <p:cNvPr id="89" name="Google Shape;89;p2"/>
          <p:cNvGrpSpPr/>
          <p:nvPr/>
        </p:nvGrpSpPr>
        <p:grpSpPr>
          <a:xfrm>
            <a:off x="5996051" y="3462401"/>
            <a:ext cx="2152650" cy="2143125"/>
            <a:chOff x="5996051" y="3462401"/>
            <a:chExt cx="2152650" cy="2143125"/>
          </a:xfrm>
        </p:grpSpPr>
        <p:sp>
          <p:nvSpPr>
            <p:cNvPr id="90" name="Google Shape;90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2" name="Google Shape;92;p2"/>
          <p:cNvSpPr txBox="1"/>
          <p:nvPr/>
        </p:nvSpPr>
        <p:spPr>
          <a:xfrm>
            <a:off x="6199251" y="3994213"/>
            <a:ext cx="1734820" cy="104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Ugdymo turinys neužtikrina socialinio teisingumo</a:t>
            </a:r>
            <a:endParaRPr sz="18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>
            <a:off x="8310626" y="3462401"/>
            <a:ext cx="2152650" cy="2143125"/>
            <a:chOff x="8310626" y="3462401"/>
            <a:chExt cx="2152650" cy="2143125"/>
          </a:xfrm>
        </p:grpSpPr>
        <p:sp>
          <p:nvSpPr>
            <p:cNvPr id="94" name="Google Shape;94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96;p2"/>
          <p:cNvSpPr txBox="1"/>
          <p:nvPr/>
        </p:nvSpPr>
        <p:spPr>
          <a:xfrm>
            <a:off x="8541766" y="3869118"/>
            <a:ext cx="1695450" cy="13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700" marR="5080" lvl="0" indent="-7620" algn="ctr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Neefektyvus ugdymo turinio įgyvendinimo (trūksta lankstumo)</a:t>
            </a:r>
            <a:endParaRPr sz="18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475727" y="6374542"/>
            <a:ext cx="3833400" cy="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OECD. Future of Education and skills 2030. Learning framework</a:t>
            </a:r>
            <a:endParaRPr sz="95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467169" y="2066925"/>
            <a:ext cx="11349037" cy="2770632"/>
            <a:chOff x="467169" y="2066925"/>
            <a:chExt cx="11349037" cy="2770632"/>
          </a:xfrm>
        </p:grpSpPr>
        <p:sp>
          <p:nvSpPr>
            <p:cNvPr id="103" name="Google Shape;103;p3"/>
            <p:cNvSpPr/>
            <p:nvPr/>
          </p:nvSpPr>
          <p:spPr>
            <a:xfrm>
              <a:off x="2390838" y="3533267"/>
              <a:ext cx="7600950" cy="1304290"/>
            </a:xfrm>
            <a:custGeom>
              <a:avLst/>
              <a:gdLst/>
              <a:ahLst/>
              <a:cxnLst/>
              <a:rect l="l" t="t" r="r" b="b"/>
              <a:pathLst>
                <a:path w="7600950" h="1304289" extrusionOk="0">
                  <a:moveTo>
                    <a:pt x="7600950" y="0"/>
                  </a:moveTo>
                  <a:lnTo>
                    <a:pt x="7600950" y="275209"/>
                  </a:lnTo>
                </a:path>
                <a:path w="7600950" h="1304289" extrusionOk="0">
                  <a:moveTo>
                    <a:pt x="0" y="0"/>
                  </a:moveTo>
                  <a:lnTo>
                    <a:pt x="0" y="265684"/>
                  </a:lnTo>
                </a:path>
                <a:path w="7600950" h="1304289" extrusionOk="0">
                  <a:moveTo>
                    <a:pt x="1924050" y="0"/>
                  </a:moveTo>
                  <a:lnTo>
                    <a:pt x="1924050" y="1294384"/>
                  </a:lnTo>
                </a:path>
                <a:path w="7600950" h="1304289" extrusionOk="0">
                  <a:moveTo>
                    <a:pt x="3781425" y="0"/>
                  </a:moveTo>
                  <a:lnTo>
                    <a:pt x="3781425" y="265684"/>
                  </a:lnTo>
                </a:path>
                <a:path w="7600950" h="1304289" extrusionOk="0">
                  <a:moveTo>
                    <a:pt x="5705475" y="0"/>
                  </a:moveTo>
                  <a:lnTo>
                    <a:pt x="5705475" y="1303909"/>
                  </a:lnTo>
                </a:path>
              </a:pathLst>
            </a:custGeom>
            <a:noFill/>
            <a:ln w="73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1011407" y="2076957"/>
              <a:ext cx="800100" cy="1457325"/>
            </a:xfrm>
            <a:custGeom>
              <a:avLst/>
              <a:gdLst/>
              <a:ahLst/>
              <a:cxnLst/>
              <a:rect l="l" t="t" r="r" b="b"/>
              <a:pathLst>
                <a:path w="80010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799592" y="725677"/>
                  </a:lnTo>
                  <a:lnTo>
                    <a:pt x="429133" y="1061339"/>
                  </a:lnTo>
                  <a:lnTo>
                    <a:pt x="429133" y="394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0" y="0"/>
                  </a:moveTo>
                  <a:lnTo>
                    <a:pt x="0" y="675766"/>
                  </a:lnTo>
                  <a:lnTo>
                    <a:pt x="313944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313944" y="335279"/>
                  </a:moveTo>
                  <a:lnTo>
                    <a:pt x="0" y="0"/>
                  </a:lnTo>
                  <a:lnTo>
                    <a:pt x="0" y="675766"/>
                  </a:lnTo>
                  <a:lnTo>
                    <a:pt x="313944" y="335279"/>
                  </a:lnTo>
                </a:path>
              </a:pathLst>
            </a:custGeom>
            <a:noFill/>
            <a:ln w="952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533525" y="2066925"/>
              <a:ext cx="1771014" cy="1466850"/>
            </a:xfrm>
            <a:custGeom>
              <a:avLst/>
              <a:gdLst/>
              <a:ahLst/>
              <a:cxnLst/>
              <a:rect l="l" t="t" r="r" b="b"/>
              <a:pathLst>
                <a:path w="1771014" h="1466850" extrusionOk="0">
                  <a:moveTo>
                    <a:pt x="1770888" y="1466341"/>
                  </a:moveTo>
                  <a:lnTo>
                    <a:pt x="1770888" y="0"/>
                  </a:lnTo>
                  <a:lnTo>
                    <a:pt x="0" y="0"/>
                  </a:lnTo>
                  <a:lnTo>
                    <a:pt x="0" y="1466341"/>
                  </a:lnTo>
                  <a:lnTo>
                    <a:pt x="1770888" y="1466341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367151" y="2071751"/>
              <a:ext cx="0" cy="1466215"/>
            </a:xfrm>
            <a:custGeom>
              <a:avLst/>
              <a:gdLst/>
              <a:ahLst/>
              <a:cxnLst/>
              <a:rect l="l" t="t" r="r" b="b"/>
              <a:pathLst>
                <a:path w="120000" h="1466214" extrusionOk="0">
                  <a:moveTo>
                    <a:pt x="0" y="0"/>
                  </a:moveTo>
                  <a:lnTo>
                    <a:pt x="0" y="146621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409950" y="2066925"/>
              <a:ext cx="1790064" cy="1466850"/>
            </a:xfrm>
            <a:custGeom>
              <a:avLst/>
              <a:gdLst/>
              <a:ahLst/>
              <a:cxnLst/>
              <a:rect l="l" t="t" r="r" b="b"/>
              <a:pathLst>
                <a:path w="1790064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789938" y="1466341"/>
                  </a:lnTo>
                  <a:lnTo>
                    <a:pt x="1789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86375" y="2076450"/>
              <a:ext cx="1818639" cy="1457325"/>
            </a:xfrm>
            <a:custGeom>
              <a:avLst/>
              <a:gdLst/>
              <a:ahLst/>
              <a:cxnLst/>
              <a:rect l="l" t="t" r="r" b="b"/>
              <a:pathLst>
                <a:path w="181864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18385" y="1456816"/>
                  </a:lnTo>
                  <a:lnTo>
                    <a:pt x="1818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191375" y="2066925"/>
              <a:ext cx="1828164" cy="1466850"/>
            </a:xfrm>
            <a:custGeom>
              <a:avLst/>
              <a:gdLst/>
              <a:ahLst/>
              <a:cxnLst/>
              <a:rect l="l" t="t" r="r" b="b"/>
              <a:pathLst>
                <a:path w="1828165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827910" y="1466341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67169" y="2067432"/>
              <a:ext cx="971550" cy="1466850"/>
            </a:xfrm>
            <a:custGeom>
              <a:avLst/>
              <a:gdLst/>
              <a:ahLst/>
              <a:cxnLst/>
              <a:rect l="l" t="t" r="r" b="b"/>
              <a:pathLst>
                <a:path w="971550" h="1466850" extrusionOk="0">
                  <a:moveTo>
                    <a:pt x="971105" y="0"/>
                  </a:moveTo>
                  <a:lnTo>
                    <a:pt x="594169" y="0"/>
                  </a:lnTo>
                  <a:lnTo>
                    <a:pt x="551611" y="1838"/>
                  </a:lnTo>
                  <a:lnTo>
                    <a:pt x="509880" y="7271"/>
                  </a:lnTo>
                  <a:lnTo>
                    <a:pt x="469076" y="16174"/>
                  </a:lnTo>
                  <a:lnTo>
                    <a:pt x="429298" y="28421"/>
                  </a:lnTo>
                  <a:lnTo>
                    <a:pt x="390643" y="43887"/>
                  </a:lnTo>
                  <a:lnTo>
                    <a:pt x="353213" y="62448"/>
                  </a:lnTo>
                  <a:lnTo>
                    <a:pt x="317104" y="83979"/>
                  </a:lnTo>
                  <a:lnTo>
                    <a:pt x="282417" y="108354"/>
                  </a:lnTo>
                  <a:lnTo>
                    <a:pt x="249251" y="135449"/>
                  </a:lnTo>
                  <a:lnTo>
                    <a:pt x="217703" y="165138"/>
                  </a:lnTo>
                  <a:lnTo>
                    <a:pt x="187875" y="197298"/>
                  </a:lnTo>
                  <a:lnTo>
                    <a:pt x="159863" y="231802"/>
                  </a:lnTo>
                  <a:lnTo>
                    <a:pt x="133768" y="268526"/>
                  </a:lnTo>
                  <a:lnTo>
                    <a:pt x="109689" y="307345"/>
                  </a:lnTo>
                  <a:lnTo>
                    <a:pt x="87723" y="348134"/>
                  </a:lnTo>
                  <a:lnTo>
                    <a:pt x="67972" y="390769"/>
                  </a:lnTo>
                  <a:lnTo>
                    <a:pt x="50532" y="435123"/>
                  </a:lnTo>
                  <a:lnTo>
                    <a:pt x="35504" y="481073"/>
                  </a:lnTo>
                  <a:lnTo>
                    <a:pt x="22986" y="528493"/>
                  </a:lnTo>
                  <a:lnTo>
                    <a:pt x="13078" y="577258"/>
                  </a:lnTo>
                  <a:lnTo>
                    <a:pt x="5878" y="627244"/>
                  </a:lnTo>
                  <a:lnTo>
                    <a:pt x="1486" y="678325"/>
                  </a:lnTo>
                  <a:lnTo>
                    <a:pt x="0" y="730376"/>
                  </a:lnTo>
                  <a:lnTo>
                    <a:pt x="1486" y="783065"/>
                  </a:lnTo>
                  <a:lnTo>
                    <a:pt x="5878" y="834733"/>
                  </a:lnTo>
                  <a:lnTo>
                    <a:pt x="13078" y="885258"/>
                  </a:lnTo>
                  <a:lnTo>
                    <a:pt x="22986" y="934517"/>
                  </a:lnTo>
                  <a:lnTo>
                    <a:pt x="35504" y="982387"/>
                  </a:lnTo>
                  <a:lnTo>
                    <a:pt x="50532" y="1028744"/>
                  </a:lnTo>
                  <a:lnTo>
                    <a:pt x="67972" y="1073467"/>
                  </a:lnTo>
                  <a:lnTo>
                    <a:pt x="87723" y="1116431"/>
                  </a:lnTo>
                  <a:lnTo>
                    <a:pt x="109689" y="1157515"/>
                  </a:lnTo>
                  <a:lnTo>
                    <a:pt x="133768" y="1196594"/>
                  </a:lnTo>
                  <a:lnTo>
                    <a:pt x="159863" y="1233547"/>
                  </a:lnTo>
                  <a:lnTo>
                    <a:pt x="187875" y="1268250"/>
                  </a:lnTo>
                  <a:lnTo>
                    <a:pt x="217703" y="1300581"/>
                  </a:lnTo>
                  <a:lnTo>
                    <a:pt x="249251" y="1330416"/>
                  </a:lnTo>
                  <a:lnTo>
                    <a:pt x="282417" y="1357632"/>
                  </a:lnTo>
                  <a:lnTo>
                    <a:pt x="317104" y="1382107"/>
                  </a:lnTo>
                  <a:lnTo>
                    <a:pt x="353213" y="1403717"/>
                  </a:lnTo>
                  <a:lnTo>
                    <a:pt x="390643" y="1422340"/>
                  </a:lnTo>
                  <a:lnTo>
                    <a:pt x="429298" y="1437853"/>
                  </a:lnTo>
                  <a:lnTo>
                    <a:pt x="469076" y="1450132"/>
                  </a:lnTo>
                  <a:lnTo>
                    <a:pt x="509880" y="1459055"/>
                  </a:lnTo>
                  <a:lnTo>
                    <a:pt x="551611" y="1464499"/>
                  </a:lnTo>
                  <a:lnTo>
                    <a:pt x="594169" y="1466341"/>
                  </a:lnTo>
                  <a:lnTo>
                    <a:pt x="971105" y="1466341"/>
                  </a:lnTo>
                  <a:lnTo>
                    <a:pt x="971105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200275" y="2486024"/>
              <a:ext cx="6120130" cy="609600"/>
            </a:xfrm>
            <a:custGeom>
              <a:avLst/>
              <a:gdLst/>
              <a:ahLst/>
              <a:cxnLst/>
              <a:rect l="l" t="t" r="r" b="b"/>
              <a:pathLst>
                <a:path w="6120130" h="609600" extrusionOk="0">
                  <a:moveTo>
                    <a:pt x="370967" y="181864"/>
                  </a:moveTo>
                  <a:lnTo>
                    <a:pt x="364604" y="132638"/>
                  </a:lnTo>
                  <a:lnTo>
                    <a:pt x="346557" y="88938"/>
                  </a:lnTo>
                  <a:lnTo>
                    <a:pt x="336296" y="75628"/>
                  </a:lnTo>
                  <a:lnTo>
                    <a:pt x="336296" y="181864"/>
                  </a:lnTo>
                  <a:lnTo>
                    <a:pt x="334225" y="203758"/>
                  </a:lnTo>
                  <a:lnTo>
                    <a:pt x="312750" y="276834"/>
                  </a:lnTo>
                  <a:lnTo>
                    <a:pt x="290004" y="332270"/>
                  </a:lnTo>
                  <a:lnTo>
                    <a:pt x="257048" y="403098"/>
                  </a:lnTo>
                  <a:lnTo>
                    <a:pt x="238544" y="438899"/>
                  </a:lnTo>
                  <a:lnTo>
                    <a:pt x="203415" y="499402"/>
                  </a:lnTo>
                  <a:lnTo>
                    <a:pt x="187706" y="521335"/>
                  </a:lnTo>
                  <a:lnTo>
                    <a:pt x="174929" y="499402"/>
                  </a:lnTo>
                  <a:lnTo>
                    <a:pt x="141947" y="438899"/>
                  </a:lnTo>
                  <a:lnTo>
                    <a:pt x="123317" y="403098"/>
                  </a:lnTo>
                  <a:lnTo>
                    <a:pt x="88176" y="332270"/>
                  </a:lnTo>
                  <a:lnTo>
                    <a:pt x="64109" y="276834"/>
                  </a:lnTo>
                  <a:lnTo>
                    <a:pt x="49250" y="234708"/>
                  </a:lnTo>
                  <a:lnTo>
                    <a:pt x="39624" y="181864"/>
                  </a:lnTo>
                  <a:lnTo>
                    <a:pt x="47459" y="136461"/>
                  </a:lnTo>
                  <a:lnTo>
                    <a:pt x="69062" y="96164"/>
                  </a:lnTo>
                  <a:lnTo>
                    <a:pt x="101561" y="63842"/>
                  </a:lnTo>
                  <a:lnTo>
                    <a:pt x="142062" y="42354"/>
                  </a:lnTo>
                  <a:lnTo>
                    <a:pt x="187706" y="34544"/>
                  </a:lnTo>
                  <a:lnTo>
                    <a:pt x="233578" y="42354"/>
                  </a:lnTo>
                  <a:lnTo>
                    <a:pt x="274243" y="63842"/>
                  </a:lnTo>
                  <a:lnTo>
                    <a:pt x="306806" y="96164"/>
                  </a:lnTo>
                  <a:lnTo>
                    <a:pt x="328447" y="136461"/>
                  </a:lnTo>
                  <a:lnTo>
                    <a:pt x="336296" y="181864"/>
                  </a:lnTo>
                  <a:lnTo>
                    <a:pt x="336296" y="75628"/>
                  </a:lnTo>
                  <a:lnTo>
                    <a:pt x="294970" y="34544"/>
                  </a:lnTo>
                  <a:lnTo>
                    <a:pt x="237388" y="6324"/>
                  </a:lnTo>
                  <a:lnTo>
                    <a:pt x="187706" y="0"/>
                  </a:lnTo>
                  <a:lnTo>
                    <a:pt x="137680" y="6324"/>
                  </a:lnTo>
                  <a:lnTo>
                    <a:pt x="92811" y="24269"/>
                  </a:lnTo>
                  <a:lnTo>
                    <a:pt x="54838" y="52311"/>
                  </a:lnTo>
                  <a:lnTo>
                    <a:pt x="25539" y="88938"/>
                  </a:lnTo>
                  <a:lnTo>
                    <a:pt x="6680" y="132638"/>
                  </a:lnTo>
                  <a:lnTo>
                    <a:pt x="0" y="181864"/>
                  </a:lnTo>
                  <a:lnTo>
                    <a:pt x="3556" y="215112"/>
                  </a:lnTo>
                  <a:lnTo>
                    <a:pt x="14262" y="255206"/>
                  </a:lnTo>
                  <a:lnTo>
                    <a:pt x="32092" y="302260"/>
                  </a:lnTo>
                  <a:lnTo>
                    <a:pt x="57048" y="356425"/>
                  </a:lnTo>
                  <a:lnTo>
                    <a:pt x="89154" y="417830"/>
                  </a:lnTo>
                  <a:lnTo>
                    <a:pt x="118935" y="477075"/>
                  </a:lnTo>
                  <a:lnTo>
                    <a:pt x="145859" y="525653"/>
                  </a:lnTo>
                  <a:lnTo>
                    <a:pt x="165341" y="558533"/>
                  </a:lnTo>
                  <a:lnTo>
                    <a:pt x="172847" y="570611"/>
                  </a:lnTo>
                  <a:lnTo>
                    <a:pt x="182753" y="580517"/>
                  </a:lnTo>
                  <a:lnTo>
                    <a:pt x="197612" y="580517"/>
                  </a:lnTo>
                  <a:lnTo>
                    <a:pt x="207518" y="570611"/>
                  </a:lnTo>
                  <a:lnTo>
                    <a:pt x="214325" y="558533"/>
                  </a:lnTo>
                  <a:lnTo>
                    <a:pt x="232283" y="525653"/>
                  </a:lnTo>
                  <a:lnTo>
                    <a:pt x="234530" y="521335"/>
                  </a:lnTo>
                  <a:lnTo>
                    <a:pt x="257657" y="477075"/>
                  </a:lnTo>
                  <a:lnTo>
                    <a:pt x="286766" y="417830"/>
                  </a:lnTo>
                  <a:lnTo>
                    <a:pt x="318338" y="356425"/>
                  </a:lnTo>
                  <a:lnTo>
                    <a:pt x="342074" y="302260"/>
                  </a:lnTo>
                  <a:lnTo>
                    <a:pt x="358444" y="255206"/>
                  </a:lnTo>
                  <a:lnTo>
                    <a:pt x="367906" y="215112"/>
                  </a:lnTo>
                  <a:lnTo>
                    <a:pt x="370967" y="181864"/>
                  </a:lnTo>
                  <a:close/>
                </a:path>
                <a:path w="6120130" h="609600" extrusionOk="0">
                  <a:moveTo>
                    <a:pt x="2301583" y="501370"/>
                  </a:moveTo>
                  <a:lnTo>
                    <a:pt x="2300757" y="493839"/>
                  </a:lnTo>
                  <a:lnTo>
                    <a:pt x="2297976" y="486321"/>
                  </a:lnTo>
                  <a:lnTo>
                    <a:pt x="2296718" y="483870"/>
                  </a:lnTo>
                  <a:lnTo>
                    <a:pt x="2294128" y="478790"/>
                  </a:lnTo>
                  <a:lnTo>
                    <a:pt x="2279764" y="456501"/>
                  </a:lnTo>
                  <a:lnTo>
                    <a:pt x="2266861" y="428091"/>
                  </a:lnTo>
                  <a:lnTo>
                    <a:pt x="2256701" y="394970"/>
                  </a:lnTo>
                  <a:lnTo>
                    <a:pt x="2250567" y="358521"/>
                  </a:lnTo>
                  <a:lnTo>
                    <a:pt x="2250567" y="483870"/>
                  </a:lnTo>
                  <a:lnTo>
                    <a:pt x="2157349" y="483870"/>
                  </a:lnTo>
                  <a:lnTo>
                    <a:pt x="2157349" y="523875"/>
                  </a:lnTo>
                  <a:lnTo>
                    <a:pt x="2152853" y="531329"/>
                  </a:lnTo>
                  <a:lnTo>
                    <a:pt x="2117306" y="558406"/>
                  </a:lnTo>
                  <a:lnTo>
                    <a:pt x="2064258" y="568960"/>
                  </a:lnTo>
                  <a:lnTo>
                    <a:pt x="2046643" y="567956"/>
                  </a:lnTo>
                  <a:lnTo>
                    <a:pt x="2030476" y="564603"/>
                  </a:lnTo>
                  <a:lnTo>
                    <a:pt x="2015248" y="558406"/>
                  </a:lnTo>
                  <a:lnTo>
                    <a:pt x="2000504" y="548894"/>
                  </a:lnTo>
                  <a:lnTo>
                    <a:pt x="1991055" y="544309"/>
                  </a:lnTo>
                  <a:lnTo>
                    <a:pt x="1983905" y="538289"/>
                  </a:lnTo>
                  <a:lnTo>
                    <a:pt x="1971040" y="523875"/>
                  </a:lnTo>
                  <a:lnTo>
                    <a:pt x="2157349" y="523875"/>
                  </a:lnTo>
                  <a:lnTo>
                    <a:pt x="2157349" y="483870"/>
                  </a:lnTo>
                  <a:lnTo>
                    <a:pt x="1877822" y="483870"/>
                  </a:lnTo>
                  <a:lnTo>
                    <a:pt x="1890903" y="459422"/>
                  </a:lnTo>
                  <a:lnTo>
                    <a:pt x="1901151" y="431838"/>
                  </a:lnTo>
                  <a:lnTo>
                    <a:pt x="1917065" y="368554"/>
                  </a:lnTo>
                  <a:lnTo>
                    <a:pt x="1921395" y="295884"/>
                  </a:lnTo>
                  <a:lnTo>
                    <a:pt x="1921954" y="257733"/>
                  </a:lnTo>
                  <a:lnTo>
                    <a:pt x="1922018" y="228854"/>
                  </a:lnTo>
                  <a:lnTo>
                    <a:pt x="1921243" y="218071"/>
                  </a:lnTo>
                  <a:lnTo>
                    <a:pt x="1919541" y="208076"/>
                  </a:lnTo>
                  <a:lnTo>
                    <a:pt x="1917827" y="199872"/>
                  </a:lnTo>
                  <a:lnTo>
                    <a:pt x="1917065" y="194437"/>
                  </a:lnTo>
                  <a:lnTo>
                    <a:pt x="1917141" y="186982"/>
                  </a:lnTo>
                  <a:lnTo>
                    <a:pt x="1917674" y="179946"/>
                  </a:lnTo>
                  <a:lnTo>
                    <a:pt x="1919147" y="173748"/>
                  </a:lnTo>
                  <a:lnTo>
                    <a:pt x="1922018" y="168783"/>
                  </a:lnTo>
                  <a:lnTo>
                    <a:pt x="1928266" y="144589"/>
                  </a:lnTo>
                  <a:lnTo>
                    <a:pt x="1953717" y="105206"/>
                  </a:lnTo>
                  <a:lnTo>
                    <a:pt x="1991106" y="73126"/>
                  </a:lnTo>
                  <a:lnTo>
                    <a:pt x="2038616" y="56070"/>
                  </a:lnTo>
                  <a:lnTo>
                    <a:pt x="2064258" y="54102"/>
                  </a:lnTo>
                  <a:lnTo>
                    <a:pt x="2113330" y="63042"/>
                  </a:lnTo>
                  <a:lnTo>
                    <a:pt x="2155545" y="87947"/>
                  </a:lnTo>
                  <a:lnTo>
                    <a:pt x="2187638" y="126009"/>
                  </a:lnTo>
                  <a:lnTo>
                    <a:pt x="2206371" y="174371"/>
                  </a:lnTo>
                  <a:lnTo>
                    <a:pt x="2206409" y="243967"/>
                  </a:lnTo>
                  <a:lnTo>
                    <a:pt x="2206523" y="263017"/>
                  </a:lnTo>
                  <a:lnTo>
                    <a:pt x="2208453" y="326580"/>
                  </a:lnTo>
                  <a:lnTo>
                    <a:pt x="2218804" y="399275"/>
                  </a:lnTo>
                  <a:lnTo>
                    <a:pt x="2237536" y="459498"/>
                  </a:lnTo>
                  <a:lnTo>
                    <a:pt x="2250567" y="483870"/>
                  </a:lnTo>
                  <a:lnTo>
                    <a:pt x="2250567" y="358521"/>
                  </a:lnTo>
                  <a:lnTo>
                    <a:pt x="2244902" y="322389"/>
                  </a:lnTo>
                  <a:lnTo>
                    <a:pt x="2242007" y="288963"/>
                  </a:lnTo>
                  <a:lnTo>
                    <a:pt x="2240940" y="259295"/>
                  </a:lnTo>
                  <a:lnTo>
                    <a:pt x="2240788" y="234442"/>
                  </a:lnTo>
                  <a:lnTo>
                    <a:pt x="2243569" y="223202"/>
                  </a:lnTo>
                  <a:lnTo>
                    <a:pt x="2245004" y="212344"/>
                  </a:lnTo>
                  <a:lnTo>
                    <a:pt x="2245537" y="202552"/>
                  </a:lnTo>
                  <a:lnTo>
                    <a:pt x="2245614" y="164338"/>
                  </a:lnTo>
                  <a:lnTo>
                    <a:pt x="2227707" y="116509"/>
                  </a:lnTo>
                  <a:lnTo>
                    <a:pt x="2198738" y="76390"/>
                  </a:lnTo>
                  <a:lnTo>
                    <a:pt x="2160587" y="45656"/>
                  </a:lnTo>
                  <a:lnTo>
                    <a:pt x="2115134" y="25984"/>
                  </a:lnTo>
                  <a:lnTo>
                    <a:pt x="2064258" y="19050"/>
                  </a:lnTo>
                  <a:lnTo>
                    <a:pt x="2032038" y="21094"/>
                  </a:lnTo>
                  <a:lnTo>
                    <a:pt x="1973173" y="40220"/>
                  </a:lnTo>
                  <a:lnTo>
                    <a:pt x="1925510" y="79756"/>
                  </a:lnTo>
                  <a:lnTo>
                    <a:pt x="1892706" y="130263"/>
                  </a:lnTo>
                  <a:lnTo>
                    <a:pt x="1882076" y="169799"/>
                  </a:lnTo>
                  <a:lnTo>
                    <a:pt x="1880908" y="179374"/>
                  </a:lnTo>
                  <a:lnTo>
                    <a:pt x="1880679" y="188925"/>
                  </a:lnTo>
                  <a:lnTo>
                    <a:pt x="1882775" y="199390"/>
                  </a:lnTo>
                  <a:lnTo>
                    <a:pt x="1882686" y="269303"/>
                  </a:lnTo>
                  <a:lnTo>
                    <a:pt x="1880679" y="330415"/>
                  </a:lnTo>
                  <a:lnTo>
                    <a:pt x="1872322" y="399275"/>
                  </a:lnTo>
                  <a:lnTo>
                    <a:pt x="1850288" y="457276"/>
                  </a:lnTo>
                  <a:lnTo>
                    <a:pt x="1833753" y="478790"/>
                  </a:lnTo>
                  <a:lnTo>
                    <a:pt x="1830959" y="486321"/>
                  </a:lnTo>
                  <a:lnTo>
                    <a:pt x="1830031" y="493839"/>
                  </a:lnTo>
                  <a:lnTo>
                    <a:pt x="1830959" y="501370"/>
                  </a:lnTo>
                  <a:lnTo>
                    <a:pt x="1833753" y="508889"/>
                  </a:lnTo>
                  <a:lnTo>
                    <a:pt x="1833753" y="518922"/>
                  </a:lnTo>
                  <a:lnTo>
                    <a:pt x="1843532" y="523875"/>
                  </a:lnTo>
                  <a:lnTo>
                    <a:pt x="1926844" y="523875"/>
                  </a:lnTo>
                  <a:lnTo>
                    <a:pt x="1935924" y="538848"/>
                  </a:lnTo>
                  <a:lnTo>
                    <a:pt x="1975866" y="578993"/>
                  </a:lnTo>
                  <a:lnTo>
                    <a:pt x="2020062" y="601573"/>
                  </a:lnTo>
                  <a:lnTo>
                    <a:pt x="2064258" y="609092"/>
                  </a:lnTo>
                  <a:lnTo>
                    <a:pt x="2089061" y="607212"/>
                  </a:lnTo>
                  <a:lnTo>
                    <a:pt x="2112048" y="601573"/>
                  </a:lnTo>
                  <a:lnTo>
                    <a:pt x="2133206" y="592162"/>
                  </a:lnTo>
                  <a:lnTo>
                    <a:pt x="2152523" y="578993"/>
                  </a:lnTo>
                  <a:lnTo>
                    <a:pt x="2164562" y="568960"/>
                  </a:lnTo>
                  <a:lnTo>
                    <a:pt x="2167051" y="566889"/>
                  </a:lnTo>
                  <a:lnTo>
                    <a:pt x="2180691" y="553339"/>
                  </a:lnTo>
                  <a:lnTo>
                    <a:pt x="2192502" y="538848"/>
                  </a:lnTo>
                  <a:lnTo>
                    <a:pt x="2201545" y="523875"/>
                  </a:lnTo>
                  <a:lnTo>
                    <a:pt x="2274570" y="523875"/>
                  </a:lnTo>
                  <a:lnTo>
                    <a:pt x="2282050" y="522947"/>
                  </a:lnTo>
                  <a:lnTo>
                    <a:pt x="2288883" y="520153"/>
                  </a:lnTo>
                  <a:lnTo>
                    <a:pt x="2294813" y="515467"/>
                  </a:lnTo>
                  <a:lnTo>
                    <a:pt x="2299589" y="508889"/>
                  </a:lnTo>
                  <a:lnTo>
                    <a:pt x="2301583" y="501370"/>
                  </a:lnTo>
                  <a:close/>
                </a:path>
                <a:path w="6120130" h="609600" extrusionOk="0">
                  <a:moveTo>
                    <a:pt x="6119622" y="53213"/>
                  </a:moveTo>
                  <a:lnTo>
                    <a:pt x="6109843" y="53213"/>
                  </a:lnTo>
                  <a:lnTo>
                    <a:pt x="6109843" y="48133"/>
                  </a:lnTo>
                  <a:lnTo>
                    <a:pt x="6095111" y="48133"/>
                  </a:lnTo>
                  <a:lnTo>
                    <a:pt x="6095111" y="53213"/>
                  </a:lnTo>
                  <a:lnTo>
                    <a:pt x="6060567" y="75996"/>
                  </a:lnTo>
                  <a:lnTo>
                    <a:pt x="6060567" y="118110"/>
                  </a:lnTo>
                  <a:lnTo>
                    <a:pt x="5898261" y="501523"/>
                  </a:lnTo>
                  <a:lnTo>
                    <a:pt x="5740908" y="118110"/>
                  </a:lnTo>
                  <a:lnTo>
                    <a:pt x="5888482" y="217932"/>
                  </a:lnTo>
                  <a:lnTo>
                    <a:pt x="5888482" y="223012"/>
                  </a:lnTo>
                  <a:lnTo>
                    <a:pt x="5908167" y="223012"/>
                  </a:lnTo>
                  <a:lnTo>
                    <a:pt x="5908167" y="217932"/>
                  </a:lnTo>
                  <a:lnTo>
                    <a:pt x="5961481" y="183007"/>
                  </a:lnTo>
                  <a:lnTo>
                    <a:pt x="6060567" y="118110"/>
                  </a:lnTo>
                  <a:lnTo>
                    <a:pt x="6060567" y="75996"/>
                  </a:lnTo>
                  <a:lnTo>
                    <a:pt x="5898261" y="183007"/>
                  </a:lnTo>
                  <a:lnTo>
                    <a:pt x="5802312" y="118110"/>
                  </a:lnTo>
                  <a:lnTo>
                    <a:pt x="5706364" y="53213"/>
                  </a:lnTo>
                  <a:lnTo>
                    <a:pt x="5701538" y="48133"/>
                  </a:lnTo>
                  <a:lnTo>
                    <a:pt x="5692267" y="48133"/>
                  </a:lnTo>
                  <a:lnTo>
                    <a:pt x="5692267" y="53213"/>
                  </a:lnTo>
                  <a:lnTo>
                    <a:pt x="5681853" y="53213"/>
                  </a:lnTo>
                  <a:lnTo>
                    <a:pt x="5681853" y="58166"/>
                  </a:lnTo>
                  <a:lnTo>
                    <a:pt x="5677408" y="63119"/>
                  </a:lnTo>
                  <a:lnTo>
                    <a:pt x="5677408" y="73152"/>
                  </a:lnTo>
                  <a:lnTo>
                    <a:pt x="5681853" y="78105"/>
                  </a:lnTo>
                  <a:lnTo>
                    <a:pt x="5883529" y="556514"/>
                  </a:lnTo>
                  <a:lnTo>
                    <a:pt x="5883529" y="561467"/>
                  </a:lnTo>
                  <a:lnTo>
                    <a:pt x="5888482" y="561467"/>
                  </a:lnTo>
                  <a:lnTo>
                    <a:pt x="5888482" y="566547"/>
                  </a:lnTo>
                  <a:lnTo>
                    <a:pt x="5898261" y="566547"/>
                  </a:lnTo>
                  <a:lnTo>
                    <a:pt x="5898261" y="571500"/>
                  </a:lnTo>
                  <a:lnTo>
                    <a:pt x="5903214" y="571500"/>
                  </a:lnTo>
                  <a:lnTo>
                    <a:pt x="5903214" y="566547"/>
                  </a:lnTo>
                  <a:lnTo>
                    <a:pt x="5912993" y="566547"/>
                  </a:lnTo>
                  <a:lnTo>
                    <a:pt x="5912993" y="561467"/>
                  </a:lnTo>
                  <a:lnTo>
                    <a:pt x="5917946" y="561467"/>
                  </a:lnTo>
                  <a:lnTo>
                    <a:pt x="5917946" y="556514"/>
                  </a:lnTo>
                  <a:lnTo>
                    <a:pt x="5941123" y="501523"/>
                  </a:lnTo>
                  <a:lnTo>
                    <a:pt x="6102756" y="118110"/>
                  </a:lnTo>
                  <a:lnTo>
                    <a:pt x="6119622" y="78105"/>
                  </a:lnTo>
                  <a:lnTo>
                    <a:pt x="6119622" y="53213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14" name="Google Shape;114;p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2295525" y="2609850"/>
              <a:ext cx="180339" cy="170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3"/>
          <p:cNvSpPr txBox="1"/>
          <p:nvPr/>
        </p:nvSpPr>
        <p:spPr>
          <a:xfrm>
            <a:off x="2919095" y="4886261"/>
            <a:ext cx="269684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679450" marR="5080" lvl="0" indent="-6673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2. Atitiktis vaiko raidos tarpsniams</a:t>
            </a:r>
            <a:endParaRPr sz="20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2296160" y="3855148"/>
            <a:ext cx="23939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1.</a:t>
            </a:r>
            <a:endParaRPr sz="20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333500" y="4160456"/>
            <a:ext cx="217233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Kompetencijomis</a:t>
            </a:r>
            <a:endParaRPr sz="20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409700" y="4465637"/>
            <a:ext cx="201104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grįstas ugdymas</a:t>
            </a:r>
            <a:endParaRPr sz="20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5257800" y="3805237"/>
            <a:ext cx="188785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3. Tarpdalykinė</a:t>
            </a:r>
            <a:endParaRPr sz="20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integracija</a:t>
            </a:r>
            <a:endParaRPr sz="20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6655181" y="4886261"/>
            <a:ext cx="2671445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393700" marR="387985" lvl="0" indent="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4. Atskirtų integruojamųjų</a:t>
            </a:r>
            <a:endParaRPr sz="20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programų integracija</a:t>
            </a:r>
            <a:endParaRPr sz="20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grpSp>
        <p:nvGrpSpPr>
          <p:cNvPr id="121" name="Google Shape;121;p3"/>
          <p:cNvGrpSpPr/>
          <p:nvPr/>
        </p:nvGrpSpPr>
        <p:grpSpPr>
          <a:xfrm>
            <a:off x="5928486" y="2076450"/>
            <a:ext cx="4996053" cy="1457325"/>
            <a:chOff x="5928486" y="2076450"/>
            <a:chExt cx="4996053" cy="1457325"/>
          </a:xfrm>
        </p:grpSpPr>
        <p:sp>
          <p:nvSpPr>
            <p:cNvPr id="122" name="Google Shape;122;p3"/>
            <p:cNvSpPr/>
            <p:nvPr/>
          </p:nvSpPr>
          <p:spPr>
            <a:xfrm>
              <a:off x="5928486" y="2561208"/>
              <a:ext cx="531495" cy="447675"/>
            </a:xfrm>
            <a:custGeom>
              <a:avLst/>
              <a:gdLst/>
              <a:ahLst/>
              <a:cxnLst/>
              <a:rect l="l" t="t" r="r" b="b"/>
              <a:pathLst>
                <a:path w="531495" h="447675" extrusionOk="0">
                  <a:moveTo>
                    <a:pt x="28321" y="0"/>
                  </a:moveTo>
                  <a:lnTo>
                    <a:pt x="27812" y="9905"/>
                  </a:lnTo>
                  <a:lnTo>
                    <a:pt x="22846" y="9905"/>
                  </a:lnTo>
                  <a:lnTo>
                    <a:pt x="22098" y="24511"/>
                  </a:lnTo>
                  <a:lnTo>
                    <a:pt x="27050" y="24764"/>
                  </a:lnTo>
                  <a:lnTo>
                    <a:pt x="145161" y="230504"/>
                  </a:lnTo>
                  <a:lnTo>
                    <a:pt x="5714" y="417321"/>
                  </a:lnTo>
                  <a:lnTo>
                    <a:pt x="508" y="422020"/>
                  </a:lnTo>
                  <a:lnTo>
                    <a:pt x="253" y="426974"/>
                  </a:lnTo>
                  <a:lnTo>
                    <a:pt x="0" y="431291"/>
                  </a:lnTo>
                  <a:lnTo>
                    <a:pt x="4952" y="431673"/>
                  </a:lnTo>
                  <a:lnTo>
                    <a:pt x="4699" y="437133"/>
                  </a:lnTo>
                  <a:lnTo>
                    <a:pt x="4317" y="442087"/>
                  </a:lnTo>
                  <a:lnTo>
                    <a:pt x="9398" y="442340"/>
                  </a:lnTo>
                  <a:lnTo>
                    <a:pt x="14097" y="447039"/>
                  </a:lnTo>
                  <a:lnTo>
                    <a:pt x="24002" y="447548"/>
                  </a:lnTo>
                  <a:lnTo>
                    <a:pt x="29210" y="443483"/>
                  </a:lnTo>
                  <a:lnTo>
                    <a:pt x="186362" y="385952"/>
                  </a:lnTo>
                  <a:lnTo>
                    <a:pt x="72136" y="385952"/>
                  </a:lnTo>
                  <a:lnTo>
                    <a:pt x="179324" y="242315"/>
                  </a:lnTo>
                  <a:lnTo>
                    <a:pt x="184290" y="242315"/>
                  </a:lnTo>
                  <a:lnTo>
                    <a:pt x="184530" y="237616"/>
                  </a:lnTo>
                  <a:lnTo>
                    <a:pt x="184912" y="232663"/>
                  </a:lnTo>
                  <a:lnTo>
                    <a:pt x="185420" y="222757"/>
                  </a:lnTo>
                  <a:lnTo>
                    <a:pt x="180466" y="222503"/>
                  </a:lnTo>
                  <a:lnTo>
                    <a:pt x="89662" y="63118"/>
                  </a:lnTo>
                  <a:lnTo>
                    <a:pt x="178211" y="63118"/>
                  </a:lnTo>
                  <a:lnTo>
                    <a:pt x="70666" y="9905"/>
                  </a:lnTo>
                  <a:lnTo>
                    <a:pt x="27812" y="9905"/>
                  </a:lnTo>
                  <a:lnTo>
                    <a:pt x="22860" y="9651"/>
                  </a:lnTo>
                  <a:lnTo>
                    <a:pt x="70153" y="9651"/>
                  </a:lnTo>
                  <a:lnTo>
                    <a:pt x="53212" y="1269"/>
                  </a:lnTo>
                  <a:lnTo>
                    <a:pt x="28321" y="0"/>
                  </a:lnTo>
                  <a:close/>
                </a:path>
                <a:path w="531495" h="447675" extrusionOk="0">
                  <a:moveTo>
                    <a:pt x="178211" y="63118"/>
                  </a:moveTo>
                  <a:lnTo>
                    <a:pt x="89662" y="63118"/>
                  </a:lnTo>
                  <a:lnTo>
                    <a:pt x="461390" y="247650"/>
                  </a:lnTo>
                  <a:lnTo>
                    <a:pt x="72136" y="385952"/>
                  </a:lnTo>
                  <a:lnTo>
                    <a:pt x="186362" y="385952"/>
                  </a:lnTo>
                  <a:lnTo>
                    <a:pt x="515238" y="265556"/>
                  </a:lnTo>
                  <a:lnTo>
                    <a:pt x="520205" y="265556"/>
                  </a:lnTo>
                  <a:lnTo>
                    <a:pt x="520446" y="260857"/>
                  </a:lnTo>
                  <a:lnTo>
                    <a:pt x="525412" y="260857"/>
                  </a:lnTo>
                  <a:lnTo>
                    <a:pt x="525907" y="251205"/>
                  </a:lnTo>
                  <a:lnTo>
                    <a:pt x="530873" y="251205"/>
                  </a:lnTo>
                  <a:lnTo>
                    <a:pt x="531113" y="246506"/>
                  </a:lnTo>
                  <a:lnTo>
                    <a:pt x="526161" y="246252"/>
                  </a:lnTo>
                  <a:lnTo>
                    <a:pt x="526668" y="236219"/>
                  </a:lnTo>
                  <a:lnTo>
                    <a:pt x="521715" y="235965"/>
                  </a:lnTo>
                  <a:lnTo>
                    <a:pt x="522097" y="231012"/>
                  </a:lnTo>
                  <a:lnTo>
                    <a:pt x="517016" y="230758"/>
                  </a:lnTo>
                  <a:lnTo>
                    <a:pt x="178211" y="63118"/>
                  </a:lnTo>
                  <a:close/>
                </a:path>
                <a:path w="531495" h="447675" extrusionOk="0">
                  <a:moveTo>
                    <a:pt x="520205" y="265556"/>
                  </a:moveTo>
                  <a:lnTo>
                    <a:pt x="515238" y="265556"/>
                  </a:lnTo>
                  <a:lnTo>
                    <a:pt x="520191" y="265811"/>
                  </a:lnTo>
                  <a:lnTo>
                    <a:pt x="520205" y="265556"/>
                  </a:lnTo>
                  <a:close/>
                </a:path>
                <a:path w="531495" h="447675" extrusionOk="0">
                  <a:moveTo>
                    <a:pt x="525412" y="260857"/>
                  </a:moveTo>
                  <a:lnTo>
                    <a:pt x="520446" y="260857"/>
                  </a:lnTo>
                  <a:lnTo>
                    <a:pt x="525399" y="261112"/>
                  </a:lnTo>
                  <a:lnTo>
                    <a:pt x="525412" y="260857"/>
                  </a:lnTo>
                  <a:close/>
                </a:path>
                <a:path w="531495" h="447675" extrusionOk="0">
                  <a:moveTo>
                    <a:pt x="530873" y="251205"/>
                  </a:moveTo>
                  <a:lnTo>
                    <a:pt x="525907" y="251205"/>
                  </a:lnTo>
                  <a:lnTo>
                    <a:pt x="530860" y="251460"/>
                  </a:lnTo>
                  <a:lnTo>
                    <a:pt x="530873" y="251205"/>
                  </a:lnTo>
                  <a:close/>
                </a:path>
                <a:path w="531495" h="447675" extrusionOk="0">
                  <a:moveTo>
                    <a:pt x="184290" y="242315"/>
                  </a:moveTo>
                  <a:lnTo>
                    <a:pt x="179324" y="242315"/>
                  </a:lnTo>
                  <a:lnTo>
                    <a:pt x="184276" y="242569"/>
                  </a:lnTo>
                  <a:lnTo>
                    <a:pt x="184290" y="242315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9096375" y="2076450"/>
              <a:ext cx="1828164" cy="1457325"/>
            </a:xfrm>
            <a:custGeom>
              <a:avLst/>
              <a:gdLst/>
              <a:ahLst/>
              <a:cxnLst/>
              <a:rect l="l" t="t" r="r" b="b"/>
              <a:pathLst>
                <a:path w="1828165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27910" y="1456816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B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9686925" y="2552700"/>
              <a:ext cx="685165" cy="637540"/>
            </a:xfrm>
            <a:custGeom>
              <a:avLst/>
              <a:gdLst/>
              <a:ahLst/>
              <a:cxnLst/>
              <a:rect l="l" t="t" r="r" b="b"/>
              <a:pathLst>
                <a:path w="685165" h="637539" extrusionOk="0">
                  <a:moveTo>
                    <a:pt x="181355" y="0"/>
                  </a:moveTo>
                  <a:lnTo>
                    <a:pt x="114760" y="13811"/>
                  </a:lnTo>
                  <a:lnTo>
                    <a:pt x="56642" y="55245"/>
                  </a:lnTo>
                  <a:lnTo>
                    <a:pt x="31075" y="85046"/>
                  </a:lnTo>
                  <a:lnTo>
                    <a:pt x="3278" y="156079"/>
                  </a:lnTo>
                  <a:lnTo>
                    <a:pt x="0" y="196596"/>
                  </a:lnTo>
                  <a:lnTo>
                    <a:pt x="3278" y="233350"/>
                  </a:lnTo>
                  <a:lnTo>
                    <a:pt x="13461" y="269462"/>
                  </a:lnTo>
                  <a:lnTo>
                    <a:pt x="31075" y="304288"/>
                  </a:lnTo>
                  <a:lnTo>
                    <a:pt x="56642" y="337185"/>
                  </a:lnTo>
                  <a:lnTo>
                    <a:pt x="96393" y="379475"/>
                  </a:lnTo>
                  <a:lnTo>
                    <a:pt x="333755" y="637539"/>
                  </a:lnTo>
                  <a:lnTo>
                    <a:pt x="345058" y="637539"/>
                  </a:lnTo>
                  <a:lnTo>
                    <a:pt x="350774" y="631316"/>
                  </a:lnTo>
                  <a:lnTo>
                    <a:pt x="356489" y="631316"/>
                  </a:lnTo>
                  <a:lnTo>
                    <a:pt x="401828" y="582167"/>
                  </a:lnTo>
                  <a:lnTo>
                    <a:pt x="339471" y="582167"/>
                  </a:lnTo>
                  <a:lnTo>
                    <a:pt x="129667" y="348741"/>
                  </a:lnTo>
                  <a:lnTo>
                    <a:pt x="84327" y="300354"/>
                  </a:lnTo>
                  <a:lnTo>
                    <a:pt x="54451" y="252809"/>
                  </a:lnTo>
                  <a:lnTo>
                    <a:pt x="45339" y="196596"/>
                  </a:lnTo>
                  <a:lnTo>
                    <a:pt x="47537" y="165381"/>
                  </a:lnTo>
                  <a:lnTo>
                    <a:pt x="66555" y="109906"/>
                  </a:lnTo>
                  <a:lnTo>
                    <a:pt x="106882" y="68931"/>
                  </a:lnTo>
                  <a:lnTo>
                    <a:pt x="155658" y="46313"/>
                  </a:lnTo>
                  <a:lnTo>
                    <a:pt x="181355" y="43052"/>
                  </a:lnTo>
                  <a:lnTo>
                    <a:pt x="297253" y="43052"/>
                  </a:lnTo>
                  <a:lnTo>
                    <a:pt x="283600" y="31075"/>
                  </a:lnTo>
                  <a:lnTo>
                    <a:pt x="252396" y="13811"/>
                  </a:lnTo>
                  <a:lnTo>
                    <a:pt x="218120" y="3452"/>
                  </a:lnTo>
                  <a:lnTo>
                    <a:pt x="181355" y="0"/>
                  </a:lnTo>
                  <a:close/>
                </a:path>
                <a:path w="685165" h="637539" extrusionOk="0">
                  <a:moveTo>
                    <a:pt x="614621" y="43052"/>
                  </a:moveTo>
                  <a:lnTo>
                    <a:pt x="498094" y="43052"/>
                  </a:lnTo>
                  <a:lnTo>
                    <a:pt x="526817" y="46313"/>
                  </a:lnTo>
                  <a:lnTo>
                    <a:pt x="553386" y="55324"/>
                  </a:lnTo>
                  <a:lnTo>
                    <a:pt x="600201" y="85978"/>
                  </a:lnTo>
                  <a:lnTo>
                    <a:pt x="628491" y="136429"/>
                  </a:lnTo>
                  <a:lnTo>
                    <a:pt x="639826" y="196596"/>
                  </a:lnTo>
                  <a:lnTo>
                    <a:pt x="636813" y="223845"/>
                  </a:lnTo>
                  <a:lnTo>
                    <a:pt x="628491" y="250761"/>
                  </a:lnTo>
                  <a:lnTo>
                    <a:pt x="615930" y="276534"/>
                  </a:lnTo>
                  <a:lnTo>
                    <a:pt x="600201" y="300354"/>
                  </a:lnTo>
                  <a:lnTo>
                    <a:pt x="554863" y="348741"/>
                  </a:lnTo>
                  <a:lnTo>
                    <a:pt x="339471" y="582167"/>
                  </a:lnTo>
                  <a:lnTo>
                    <a:pt x="401828" y="582167"/>
                  </a:lnTo>
                  <a:lnTo>
                    <a:pt x="583183" y="385572"/>
                  </a:lnTo>
                  <a:lnTo>
                    <a:pt x="583183" y="379475"/>
                  </a:lnTo>
                  <a:lnTo>
                    <a:pt x="628523" y="337185"/>
                  </a:lnTo>
                  <a:lnTo>
                    <a:pt x="651732" y="304288"/>
                  </a:lnTo>
                  <a:lnTo>
                    <a:pt x="669607" y="269462"/>
                  </a:lnTo>
                  <a:lnTo>
                    <a:pt x="681101" y="233350"/>
                  </a:lnTo>
                  <a:lnTo>
                    <a:pt x="685165" y="196596"/>
                  </a:lnTo>
                  <a:lnTo>
                    <a:pt x="681101" y="156079"/>
                  </a:lnTo>
                  <a:lnTo>
                    <a:pt x="669607" y="118776"/>
                  </a:lnTo>
                  <a:lnTo>
                    <a:pt x="651732" y="85046"/>
                  </a:lnTo>
                  <a:lnTo>
                    <a:pt x="628523" y="55245"/>
                  </a:lnTo>
                  <a:lnTo>
                    <a:pt x="614621" y="43052"/>
                  </a:lnTo>
                  <a:close/>
                </a:path>
                <a:path w="685165" h="637539" extrusionOk="0">
                  <a:moveTo>
                    <a:pt x="297253" y="43052"/>
                  </a:moveTo>
                  <a:lnTo>
                    <a:pt x="181355" y="43052"/>
                  </a:lnTo>
                  <a:lnTo>
                    <a:pt x="209710" y="46313"/>
                  </a:lnTo>
                  <a:lnTo>
                    <a:pt x="236077" y="55324"/>
                  </a:lnTo>
                  <a:lnTo>
                    <a:pt x="260419" y="68931"/>
                  </a:lnTo>
                  <a:lnTo>
                    <a:pt x="282701" y="85978"/>
                  </a:lnTo>
                  <a:lnTo>
                    <a:pt x="328041" y="135127"/>
                  </a:lnTo>
                  <a:lnTo>
                    <a:pt x="328041" y="140588"/>
                  </a:lnTo>
                  <a:lnTo>
                    <a:pt x="350774" y="140588"/>
                  </a:lnTo>
                  <a:lnTo>
                    <a:pt x="356489" y="135127"/>
                  </a:lnTo>
                  <a:lnTo>
                    <a:pt x="401827" y="85978"/>
                  </a:lnTo>
                  <a:lnTo>
                    <a:pt x="339471" y="85978"/>
                  </a:lnTo>
                  <a:lnTo>
                    <a:pt x="311150" y="55245"/>
                  </a:lnTo>
                  <a:lnTo>
                    <a:pt x="297253" y="43052"/>
                  </a:lnTo>
                  <a:close/>
                </a:path>
                <a:path w="685165" h="637539" extrusionOk="0">
                  <a:moveTo>
                    <a:pt x="498094" y="0"/>
                  </a:moveTo>
                  <a:lnTo>
                    <a:pt x="431498" y="13811"/>
                  </a:lnTo>
                  <a:lnTo>
                    <a:pt x="373292" y="55324"/>
                  </a:lnTo>
                  <a:lnTo>
                    <a:pt x="339471" y="85978"/>
                  </a:lnTo>
                  <a:lnTo>
                    <a:pt x="401827" y="85978"/>
                  </a:lnTo>
                  <a:lnTo>
                    <a:pt x="424049" y="68931"/>
                  </a:lnTo>
                  <a:lnTo>
                    <a:pt x="447865" y="55324"/>
                  </a:lnTo>
                  <a:lnTo>
                    <a:pt x="472729" y="46313"/>
                  </a:lnTo>
                  <a:lnTo>
                    <a:pt x="498094" y="43052"/>
                  </a:lnTo>
                  <a:lnTo>
                    <a:pt x="614621" y="43052"/>
                  </a:lnTo>
                  <a:lnTo>
                    <a:pt x="600963" y="31075"/>
                  </a:lnTo>
                  <a:lnTo>
                    <a:pt x="569690" y="13811"/>
                  </a:lnTo>
                  <a:lnTo>
                    <a:pt x="535225" y="3452"/>
                  </a:lnTo>
                  <a:lnTo>
                    <a:pt x="498094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3"/>
          <p:cNvSpPr txBox="1"/>
          <p:nvPr/>
        </p:nvSpPr>
        <p:spPr>
          <a:xfrm>
            <a:off x="8798306" y="3805237"/>
            <a:ext cx="2768600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5080" lvl="0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5. Mokytojo pasirenkama ugdymo turinio dalis (30 proc.)</a:t>
            </a:r>
            <a:endParaRPr sz="20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2006980" y="706116"/>
            <a:ext cx="8227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Ugdymo turinio atnaujinimo principai</a:t>
            </a:r>
            <a:endParaRPr sz="3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5875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GB" sz="2400" b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Kokie elementai keičiasi esmingai?</a:t>
            </a:r>
            <a:endParaRPr sz="24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152963" y="1347769"/>
            <a:ext cx="3809365" cy="379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7842250" y="1141054"/>
            <a:ext cx="3723640" cy="126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75" rIns="0" bIns="0" anchor="t" anchorCtr="0">
            <a:spAutoFit/>
          </a:bodyPr>
          <a:lstStyle/>
          <a:p>
            <a:pPr marL="1441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Pažinimo kompetencija</a:t>
            </a:r>
            <a:endParaRPr sz="18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12700" marR="5080" lvl="0" indent="0" algn="l" rtl="0">
              <a:lnSpc>
                <a:spcPct val="119000"/>
              </a:lnSpc>
              <a:spcBef>
                <a:spcPts val="23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tai motyvacija ir gebėjimai pažinti save ir pasaulį, įgyjami įsisavinant [perimant] žmonijos kultūrinę patirtį. Ji apima dalyko žinias ir gebėjimus, krit inio mąstymo, problemų sprendimo, mokėjimo mokytis gebėjimus</a:t>
            </a:r>
            <a:endParaRPr sz="12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8197215" y="2454378"/>
            <a:ext cx="3526790" cy="164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5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Pilietiškumo kompetencija</a:t>
            </a:r>
            <a:endParaRPr sz="18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20320" marR="153035" lvl="0" indent="0" algn="l" rtl="0">
              <a:lnSpc>
                <a:spcPct val="119000"/>
              </a:lnSpc>
              <a:spcBef>
                <a:spcPts val="84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tai vertybės, nuostatos, supratimas ir praktinio veikimo gebėjimai, įgalinantys ugdyt is pilietinį</a:t>
            </a:r>
            <a:endParaRPr sz="12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2032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tapatumą ir st iprinti pilietinę galią, kartu su kitais</a:t>
            </a:r>
            <a:endParaRPr sz="12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2032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kūrybiškai ir socialiai atsakingai kurti</a:t>
            </a:r>
            <a:endParaRPr sz="12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2032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demokrat išką visuomenę, st iprinti Lietuvos</a:t>
            </a:r>
            <a:endParaRPr sz="12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20320" lvl="0" indent="0" algn="l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valstybingumą tarptautinėje bendrijoje</a:t>
            </a:r>
            <a:endParaRPr sz="12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631825" y="1008792"/>
            <a:ext cx="3631565" cy="125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spAutoFit/>
          </a:bodyPr>
          <a:lstStyle/>
          <a:p>
            <a:pPr marL="3219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Komunikavimo kompetencija</a:t>
            </a:r>
            <a:endParaRPr sz="18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12700" marR="5080" lvl="0" indent="247650" algn="r" rtl="0">
              <a:lnSpc>
                <a:spcPct val="119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tai asmens gebėjimai kurti, perduot i ir suprasti žinias (faktus, požiūrius ar asmenines nuostatas) etiškai naudojant is verbalinėmis ir neverbalinėmis</a:t>
            </a:r>
            <a:endParaRPr sz="12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0" marR="8255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priemonėmis ir technologijomis</a:t>
            </a:r>
            <a:endParaRPr sz="12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557847" y="2811081"/>
            <a:ext cx="3371850" cy="140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40640" lvl="0" indent="0" algn="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Socialinė, emocinė ir sveikos</a:t>
            </a:r>
            <a:endParaRPr sz="18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0" marR="41910" lvl="0" indent="0" algn="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gyvensenos kompetencija</a:t>
            </a:r>
            <a:endParaRPr sz="18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12700" marR="5080" lvl="0" indent="381000" algn="r" rtl="0">
              <a:lnSpc>
                <a:spcPct val="119000"/>
              </a:lnSpc>
              <a:spcBef>
                <a:spcPts val="95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asmens savimonė ir savitvarda, socialinis sąmoningumas, tarpusavio santykių kūrimo gebėjimai, atsakingas sprendimų priėmimas ir asmens rūpinimasis fizine ir psichine sveikata</a:t>
            </a:r>
            <a:endParaRPr sz="12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988060" y="4640262"/>
            <a:ext cx="349504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140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Kūrybiškumo kompetencija</a:t>
            </a:r>
            <a:endParaRPr sz="18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41275" marR="5080" lvl="0" indent="-28575" algn="r" rtl="0">
              <a:lnSpc>
                <a:spcPct val="119000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gebėjimas tyrinėti, generuoti, kurti, vertinti sau ir kit iems reikšmingas kūrybines idėjas, produkt us,</a:t>
            </a:r>
            <a:endParaRPr sz="12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problemų sprendimus</a:t>
            </a:r>
            <a:endParaRPr sz="12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1447801" y="425449"/>
            <a:ext cx="92478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Kompetencijomis grįstas ugdymo turinys</a:t>
            </a:r>
            <a:endParaRPr sz="32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5355335" y="3097212"/>
            <a:ext cx="1481455" cy="243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KOMPETENCIJOS</a:t>
            </a:r>
            <a:endParaRPr sz="14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4703445" y="4252862"/>
            <a:ext cx="7114540" cy="22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302387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Kultūrinė kompetencija</a:t>
            </a:r>
            <a:endParaRPr sz="18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2978785" marR="5080" lvl="0" indent="0" algn="just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tai kultūrinis sąmoningumas, pagrįstas žiniomis apie savo tautos, savo šalies, Europos ir pasaulio kultūros tradicijas, kultūrų įvairovę, dabarties kultūros reiškinius</a:t>
            </a:r>
            <a:endParaRPr sz="12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21590" lvl="0" indent="0" algn="l" rtl="0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Skaitmeninė kompetencija</a:t>
            </a:r>
            <a:endParaRPr sz="18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51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tai asmens gebėjimas pažinti ir įvaldyt i</a:t>
            </a:r>
            <a:endParaRPr sz="12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marL="12700" marR="3598545" lvl="0" indent="0" algn="l" rtl="0">
              <a:lnSpc>
                <a:spcPct val="119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skaitmenines technologijas, krit iškai ir atsakingai naudot is jomis mokantis, dirbant ir dalyvaujant visuomenės gyvenime</a:t>
            </a:r>
            <a:endParaRPr sz="1200"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990600" y="685800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PAMOKOS PLANO PAVYZDYS</a:t>
            </a:r>
            <a:endParaRPr sz="28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057400" y="1126474"/>
            <a:ext cx="8545741" cy="47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990600" y="508215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</a:rPr>
              <a:t>Įtraukiojo ugdymo kontekstas atnaujinant ugdymo turinį</a:t>
            </a:r>
            <a:endParaRPr sz="2800" b="1">
              <a:solidFill>
                <a:schemeClr val="lt1"/>
              </a:solidFill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04800" y="1199597"/>
            <a:ext cx="5709447" cy="445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014247" y="1200474"/>
            <a:ext cx="5918504" cy="44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381000" y="5876000"/>
            <a:ext cx="11430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https://www.mokykla2030.lt/wp-content/uploads/2021/06/DEMESYS-KIEKVIENO-MOKINIO-MOKYMUISI-IR-PAZANGAI.pdf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478299" y="843707"/>
            <a:ext cx="9382582" cy="5170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2016919" y="6096000"/>
            <a:ext cx="88439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https://www.mokykla2030.lt/wp-content/uploads/2021/11/UTA-soc.-partneryste.pdf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F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/>
        </p:nvSpPr>
        <p:spPr>
          <a:xfrm>
            <a:off x="1143000" y="2438400"/>
            <a:ext cx="10439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hlinkClick r:id="rId3"/>
              </a:rPr>
              <a:t>https://www.mokykla2030.lt/ugdymo-turinio-atnaujinimas/</a:t>
            </a:r>
            <a:r>
              <a:rPr lang="en-GB" sz="1800">
                <a:solidFill>
                  <a:schemeClr val="lt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hlinkClick r:id="rId4"/>
              </a:rPr>
              <a:t>https://www.emokykla.lt/bendrasis/bendruju-programu-projektai2?fbclid=</a:t>
            </a:r>
            <a:r>
              <a:rPr lang="en-GB" sz="1800" u="sng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4"/>
              </a:rPr>
              <a:t>IwAR2U-WMwUtQTdRHcgIUDOFXuzcTh93XxKCOWnnllVY5cpd0dg</a:t>
            </a:r>
            <a:r>
              <a:rPr lang="en-GB" sz="1800" u="sng">
                <a:solidFill>
                  <a:schemeClr val="lt1"/>
                </a:solidFill>
                <a:hlinkClick r:id="rId4"/>
              </a:rPr>
              <a:t>_9hdh8DeHs</a:t>
            </a:r>
            <a:r>
              <a:rPr lang="en-GB" sz="1800">
                <a:solidFill>
                  <a:schemeClr val="lt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hlinkClick r:id="rId5"/>
              </a:rPr>
              <a:t>https://www.mokykla2030.lt/susitikimai-ir-pristatymai/</a:t>
            </a:r>
            <a:r>
              <a:rPr lang="en-GB" sz="1800">
                <a:solidFill>
                  <a:schemeClr val="lt1"/>
                </a:solidFill>
              </a:rPr>
              <a:t>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2362200" y="619035"/>
            <a:ext cx="8839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Daugiau apie ugdymo turinio atnaujinimą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77022" y="5029200"/>
            <a:ext cx="11437956" cy="149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Widescreen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Average</vt:lpstr>
      <vt:lpstr>Arial</vt:lpstr>
      <vt:lpstr>Century Gothic</vt:lpstr>
      <vt:lpstr>Calibri</vt:lpstr>
      <vt:lpstr>Oswald</vt:lpstr>
      <vt:lpstr>Slate</vt:lpstr>
      <vt:lpstr>Tėvams apie ugdymo turinio atnaujinimą (UTA)</vt:lpstr>
      <vt:lpstr>Neatitiktis tarp dabartinio turinio ir ateities poreikių</vt:lpstr>
      <vt:lpstr>Ugdymo turinio atnaujinimo principai Kokie elementai keičiasi esmingai?</vt:lpstr>
      <vt:lpstr>Kompetencijomis grįstas ugdymo turinys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Tėvams apie ugdymo turinio atnaujinimą (UTA)</dc:title>
  <dc:creator>Kristina Paulikė</dc:creator>
  <cp:lastModifiedBy>Asta</cp:lastModifiedBy>
  <cp:revision>1</cp:revision>
  <dcterms:created xsi:type="dcterms:W3CDTF">2022-09-22T08:58:31Z</dcterms:created>
  <dcterms:modified xsi:type="dcterms:W3CDTF">2022-09-24T22:17:41Z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2021-10-20T03:00:00Z</vt:filetime>
  </property>
  <property fmtid="{D5CDD505-2E9C-101B-9397-08002B2CF9AE}" pid="3" name="LastSaved">
    <vt:filetime>2021-12-22T03:00:00Z</vt:filetime>
  </property>
  <property fmtid="{D5CDD505-2E9C-101B-9397-08002B2CF9AE}" pid="4" name="ICV">
    <vt:lpwstr>D5817CF0D1604AB3830B1A9042BE44C5</vt:lpwstr>
  </property>
  <property fmtid="{D5CDD505-2E9C-101B-9397-08002B2CF9AE}" pid="5" name="KSOProductBuildVer">
    <vt:lpwstr>1033-11.2.0.11306</vt:lpwstr>
  </property>
</Properties>
</file>